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61" r:id="rId9"/>
    <p:sldId id="262" r:id="rId10"/>
  </p:sldIdLst>
  <p:sldSz cx="1079976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3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6"/>
    <p:restoredTop sz="94660"/>
  </p:normalViewPr>
  <p:slideViewPr>
    <p:cSldViewPr snapToGrid="0">
      <p:cViewPr varScale="1">
        <p:scale>
          <a:sx n="92" d="100"/>
          <a:sy n="92" d="100"/>
        </p:scale>
        <p:origin x="96" y="414"/>
      </p:cViewPr>
      <p:guideLst>
        <p:guide orient="horz" pos="2156"/>
        <p:guide pos="33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1247" y="1905000"/>
            <a:ext cx="9517458" cy="1604962"/>
          </a:xfrm>
        </p:spPr>
        <p:txBody>
          <a:bodyPr anchor="t"/>
          <a:lstStyle>
            <a:lvl1pPr algn="l">
              <a:defRPr sz="6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5257800"/>
            <a:ext cx="10799952" cy="1600200"/>
          </a:xfrm>
          <a:prstGeom prst="rect">
            <a:avLst/>
          </a:prstGeom>
          <a:solidFill>
            <a:srgbClr val="61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41247" y="5414964"/>
            <a:ext cx="9517458" cy="1023936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발표자 관등성명 적기</a:t>
            </a:r>
          </a:p>
          <a:p>
            <a:pPr lvl="0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지도교수님이 먼저냐</a:t>
            </a:r>
            <a:r>
              <a:rPr lang="en-US" altLang="ko-KR"/>
              <a:t>, </a:t>
            </a:r>
            <a:r>
              <a:rPr lang="ko-KR" altLang="en-US"/>
              <a:t>주저자가 먼저냐 학과나 학회발표 성향에 따라 적기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641247" y="1476374"/>
            <a:ext cx="9517458" cy="428625"/>
          </a:xfrm>
        </p:spPr>
        <p:txBody>
          <a:bodyPr anchor="b">
            <a:normAutofit/>
          </a:bodyPr>
          <a:lstStyle>
            <a:lvl1pPr marL="0" indent="0">
              <a:buNone/>
              <a:defRPr sz="2000" baseline="0"/>
            </a:lvl1pPr>
          </a:lstStyle>
          <a:p>
            <a:pPr lvl="0">
              <a:defRPr lang="ko-KR" altLang="en-US"/>
            </a:pPr>
            <a:r>
              <a:rPr lang="ko-KR" altLang="en-US"/>
              <a:t>행사명</a:t>
            </a:r>
            <a:r>
              <a:rPr lang="en-US" altLang="ko-KR"/>
              <a:t> </a:t>
            </a:r>
            <a:r>
              <a:rPr lang="ko-KR" altLang="en-US"/>
              <a:t>소속 등 입력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. OO</a:t>
            </a:r>
            <a:r>
              <a:rPr lang="ko-KR" altLang="en-US"/>
              <a:t>학회 추계학술발표대회</a:t>
            </a:r>
            <a:r>
              <a:rPr lang="en-US" altLang="ko-KR"/>
              <a:t>, OO</a:t>
            </a:r>
            <a:r>
              <a:rPr lang="ko-KR" altLang="en-US"/>
              <a:t>대학 학위청구논문발표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차례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2244365" y="450850"/>
            <a:ext cx="5889349" cy="1325562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INDEX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소제목" preserve="1" userDrawn="1">
  <p:cSld name="소제목">
    <p:bg>
      <p:bgPr>
        <a:solidFill>
          <a:srgbClr val="777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775604" y="3228975"/>
            <a:ext cx="5551850" cy="762000"/>
          </a:xfrm>
        </p:spPr>
        <p:txBody>
          <a:bodyPr/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01. </a:t>
            </a:r>
            <a:r>
              <a:rPr lang="ko-KR" altLang="en-US"/>
              <a:t>소제목 입력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31CA9BF-CD40-430E-B621-FAAA517B8C05}" type="datetime1">
              <a:rPr lang="ko-KR" altLang="en-US"/>
              <a:pPr lvl="0">
                <a:defRPr lang="ko-KR" altLang="en-US"/>
              </a:pPr>
              <a:t>2017-06-21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EDE46EF-CA9A-484B-9A18-6F937A30B1E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4572000"/>
            <a:ext cx="10799952" cy="2286000"/>
          </a:xfrm>
          <a:prstGeom prst="rect">
            <a:avLst/>
          </a:prstGeom>
          <a:solidFill>
            <a:srgbClr val="6B6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079352" y="4019549"/>
            <a:ext cx="5264976" cy="4159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간단하게 소제목 내용 요약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3905" y="187325"/>
            <a:ext cx="10376672" cy="774700"/>
          </a:xfrm>
        </p:spPr>
        <p:txBody>
          <a:bodyPr anchor="ctr"/>
          <a:lstStyle>
            <a:lvl1pPr>
              <a:defRPr sz="32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2030" y="962025"/>
            <a:ext cx="10258548" cy="5238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77000"/>
            <a:ext cx="10799952" cy="381000"/>
          </a:xfrm>
          <a:prstGeom prst="rect">
            <a:avLst/>
          </a:prstGeom>
          <a:solidFill>
            <a:srgbClr val="777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마지막" preserve="1" userDrawn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3509963"/>
            <a:ext cx="10799952" cy="3348037"/>
          </a:xfrm>
          <a:prstGeom prst="rect">
            <a:avLst/>
          </a:prstGeom>
          <a:solidFill>
            <a:srgbClr val="61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252802" y="3509963"/>
            <a:ext cx="7998714" cy="1604962"/>
          </a:xfrm>
        </p:spPr>
        <p:txBody>
          <a:bodyPr anchor="t"/>
          <a:lstStyle>
            <a:lvl1pPr algn="l">
              <a:defRPr sz="6000" baseline="0">
                <a:solidFill>
                  <a:srgbClr val="FFC000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감사합니다 </a:t>
            </a:r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252802" y="2524125"/>
            <a:ext cx="7998714" cy="985838"/>
          </a:xfrm>
        </p:spPr>
        <p:txBody>
          <a:bodyPr anchor="b">
            <a:normAutofit/>
          </a:bodyPr>
          <a:lstStyle>
            <a:lvl1pPr marL="0" indent="0">
              <a:buNone/>
              <a:defRPr sz="2000" baseline="0"/>
            </a:lvl1pPr>
          </a:lstStyle>
          <a:p>
            <a:pPr lvl="0">
              <a:defRPr lang="ko-KR" altLang="en-US"/>
            </a:pPr>
            <a:r>
              <a:rPr lang="ko-KR" altLang="en-US"/>
              <a:t>행사명</a:t>
            </a:r>
            <a:r>
              <a:rPr lang="en-US" altLang="ko-KR"/>
              <a:t> </a:t>
            </a:r>
            <a:r>
              <a:rPr lang="ko-KR" altLang="en-US"/>
              <a:t>소속 등 입력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. OO</a:t>
            </a:r>
            <a:r>
              <a:rPr lang="ko-KR" altLang="en-US"/>
              <a:t>학회 추계학술발표대회</a:t>
            </a:r>
            <a:r>
              <a:rPr lang="en-US" altLang="ko-KR"/>
              <a:t>, OO</a:t>
            </a:r>
            <a:r>
              <a:rPr lang="ko-KR" altLang="en-US"/>
              <a:t>대학 학위청구논문발표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42496" y="365125"/>
            <a:ext cx="9314959" cy="13255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2496" y="1825624"/>
            <a:ext cx="9314959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42496" y="6356350"/>
            <a:ext cx="242998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E31CA9BF-CD40-430E-B621-FAAA517B8C05}" type="datetime1">
              <a:rPr lang="ko-KR" altLang="en-US"/>
              <a:pPr lvl="0">
                <a:defRPr lang="ko-KR" altLang="en-US"/>
              </a:pPr>
              <a:t>2017-06-21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77484" y="6356350"/>
            <a:ext cx="3644983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27466" y="6356350"/>
            <a:ext cx="242998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2EDE46EF-CA9A-484B-9A18-6F937A30B1E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62029" y="1551709"/>
            <a:ext cx="9517458" cy="1604962"/>
          </a:xfrm>
        </p:spPr>
        <p:txBody>
          <a:bodyPr>
            <a:normAutofit/>
          </a:bodyPr>
          <a:lstStyle/>
          <a:p>
            <a:pPr lvl="0" algn="ctr">
              <a:defRPr lang="ko-KR" altLang="en-US"/>
            </a:pPr>
            <a:r>
              <a:rPr lang="ko-KR" altLang="en-US" dirty="0"/>
              <a:t>보드</a:t>
            </a:r>
            <a:r>
              <a:rPr lang="en-US" altLang="ko-KR" dirty="0"/>
              <a:t>GO</a:t>
            </a:r>
            <a:r>
              <a:rPr lang="ko-KR" altLang="en-US" dirty="0"/>
              <a:t>팀 결과보고서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178396" y="4843462"/>
            <a:ext cx="9517458" cy="2295091"/>
          </a:xfrm>
        </p:spPr>
        <p:txBody>
          <a:bodyPr/>
          <a:lstStyle/>
          <a:p>
            <a:pPr lvl="0" algn="r"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제어로봇공학과</a:t>
            </a:r>
          </a:p>
          <a:p>
            <a:pPr lvl="0" algn="r">
              <a:spcBef>
                <a:spcPct val="35000"/>
              </a:spcBef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1201028 우상진</a:t>
            </a:r>
            <a:endParaRPr lang="en-US" altLang="ko-KR" dirty="0">
              <a:solidFill>
                <a:schemeClr val="tx1"/>
              </a:solidFill>
            </a:endParaRPr>
          </a:p>
          <a:p>
            <a:pPr lvl="0" algn="r">
              <a:spcBef>
                <a:spcPct val="35000"/>
              </a:spcBef>
              <a:defRPr lang="ko-KR" altLang="en-US"/>
            </a:pPr>
            <a:r>
              <a:rPr lang="en-US" altLang="ko-KR" dirty="0">
                <a:solidFill>
                  <a:schemeClr val="tx1"/>
                </a:solidFill>
              </a:rPr>
              <a:t>1301050 </a:t>
            </a:r>
            <a:r>
              <a:rPr lang="ko-KR" altLang="en-US" dirty="0">
                <a:solidFill>
                  <a:schemeClr val="tx1"/>
                </a:solidFill>
              </a:rPr>
              <a:t>우성훈</a:t>
            </a:r>
            <a:endParaRPr lang="en-US" altLang="ko-KR" dirty="0">
              <a:solidFill>
                <a:schemeClr val="tx1"/>
              </a:solidFill>
            </a:endParaRPr>
          </a:p>
          <a:p>
            <a:pPr lvl="0" algn="r">
              <a:spcBef>
                <a:spcPct val="35000"/>
              </a:spcBef>
              <a:defRPr lang="ko-KR" altLang="en-US"/>
            </a:pPr>
            <a:r>
              <a:rPr lang="en-US" altLang="ko-KR" dirty="0">
                <a:solidFill>
                  <a:schemeClr val="tx1"/>
                </a:solidFill>
              </a:rPr>
              <a:t>1401058 </a:t>
            </a:r>
            <a:r>
              <a:rPr lang="ko-KR" altLang="en-US" dirty="0" err="1">
                <a:solidFill>
                  <a:schemeClr val="tx1"/>
                </a:solidFill>
              </a:rPr>
              <a:t>최회정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98738" y="1773555"/>
            <a:ext cx="5661538" cy="52607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latin typeface="+mj-ea"/>
                <a:ea typeface="+mj-ea"/>
              </a:rPr>
              <a:t>1.</a:t>
            </a:r>
            <a:r>
              <a:rPr lang="ko-KR" altLang="en-US" sz="2800" dirty="0">
                <a:latin typeface="+mj-ea"/>
                <a:ea typeface="+mj-ea"/>
              </a:rPr>
              <a:t> 전동보드 수행계획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8738" y="2840355"/>
            <a:ext cx="5661538" cy="5232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latin typeface="+mj-ea"/>
                <a:ea typeface="+mj-ea"/>
              </a:rPr>
              <a:t>2.</a:t>
            </a:r>
            <a:r>
              <a:rPr lang="ko-KR" altLang="en-US" sz="2800" dirty="0">
                <a:latin typeface="+mj-ea"/>
                <a:ea typeface="+mj-ea"/>
              </a:rPr>
              <a:t> 전동보드 진행상황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8738" y="3907155"/>
            <a:ext cx="5661538" cy="5203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latin typeface="+mj-ea"/>
                <a:ea typeface="+mj-ea"/>
              </a:rPr>
              <a:t>3.</a:t>
            </a:r>
            <a:r>
              <a:rPr lang="ko-KR" altLang="en-US" sz="2800" dirty="0">
                <a:latin typeface="+mj-ea"/>
                <a:ea typeface="+mj-ea"/>
              </a:rPr>
              <a:t> 시연영상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>
                <a:latin typeface="+mj-ea"/>
              </a:rPr>
              <a:t>1.</a:t>
            </a:r>
            <a:r>
              <a:rPr lang="ko-KR" altLang="en-US" dirty="0">
                <a:latin typeface="+mj-ea"/>
              </a:rPr>
              <a:t> 전동보드 수행계획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84B482-C825-44AF-8317-173890B67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124" y="1935307"/>
            <a:ext cx="3752254" cy="280035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4359A70-5851-4C38-B0C0-AD7D3531FF6B}"/>
              </a:ext>
            </a:extLst>
          </p:cNvPr>
          <p:cNvSpPr/>
          <p:nvPr/>
        </p:nvSpPr>
        <p:spPr>
          <a:xfrm>
            <a:off x="2768549" y="3576682"/>
            <a:ext cx="460800" cy="432000"/>
          </a:xfrm>
          <a:prstGeom prst="ellipse">
            <a:avLst/>
          </a:prstGeom>
          <a:solidFill>
            <a:schemeClr val="accent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E540C4-7652-4D03-ADD6-80CDFF1861F0}"/>
              </a:ext>
            </a:extLst>
          </p:cNvPr>
          <p:cNvSpPr/>
          <p:nvPr/>
        </p:nvSpPr>
        <p:spPr>
          <a:xfrm>
            <a:off x="1538520" y="3576682"/>
            <a:ext cx="460800" cy="432000"/>
          </a:xfrm>
          <a:prstGeom prst="ellipse">
            <a:avLst/>
          </a:prstGeom>
          <a:solidFill>
            <a:schemeClr val="accent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184E3-F6E4-4FB6-951A-6AF18F639D12}"/>
              </a:ext>
            </a:extLst>
          </p:cNvPr>
          <p:cNvSpPr txBox="1"/>
          <p:nvPr/>
        </p:nvSpPr>
        <p:spPr>
          <a:xfrm>
            <a:off x="1768920" y="5023410"/>
            <a:ext cx="1101328" cy="36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/>
              <a:t>압력센서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5005B1-C4BD-4EA7-A1D3-11B594C454B7}"/>
              </a:ext>
            </a:extLst>
          </p:cNvPr>
          <p:cNvCxnSpPr>
            <a:cxnSpLocks/>
          </p:cNvCxnSpPr>
          <p:nvPr/>
        </p:nvCxnSpPr>
        <p:spPr>
          <a:xfrm flipH="1" flipV="1">
            <a:off x="1768920" y="4166755"/>
            <a:ext cx="230401" cy="856655"/>
          </a:xfrm>
          <a:prstGeom prst="straightConnector1">
            <a:avLst/>
          </a:prstGeom>
          <a:ln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4367BE-0CE0-4131-8785-B3D896C9984C}"/>
              </a:ext>
            </a:extLst>
          </p:cNvPr>
          <p:cNvCxnSpPr>
            <a:cxnSpLocks/>
          </p:cNvCxnSpPr>
          <p:nvPr/>
        </p:nvCxnSpPr>
        <p:spPr>
          <a:xfrm flipV="1">
            <a:off x="2549986" y="4166753"/>
            <a:ext cx="288831" cy="856657"/>
          </a:xfrm>
          <a:prstGeom prst="straightConnector1">
            <a:avLst/>
          </a:prstGeom>
          <a:ln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2584B1-7911-4B0C-866F-2A19E2D812F9}"/>
              </a:ext>
            </a:extLst>
          </p:cNvPr>
          <p:cNvSpPr txBox="1"/>
          <p:nvPr/>
        </p:nvSpPr>
        <p:spPr>
          <a:xfrm>
            <a:off x="5464977" y="1935307"/>
            <a:ext cx="4468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압력센서 </a:t>
            </a:r>
            <a:r>
              <a:rPr lang="en-US" altLang="ko-KR" dirty="0"/>
              <a:t>2</a:t>
            </a:r>
            <a:r>
              <a:rPr lang="ko-KR" altLang="en-US" dirty="0"/>
              <a:t>개를 앞뒤에 장착해서 두센서의 </a:t>
            </a:r>
            <a:r>
              <a:rPr lang="ko-KR" altLang="en-US" dirty="0" err="1"/>
              <a:t>압력값의</a:t>
            </a:r>
            <a:r>
              <a:rPr lang="ko-KR" altLang="en-US" dirty="0"/>
              <a:t> 차를 이용해서 속도조절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자이로센서를</a:t>
            </a:r>
            <a:r>
              <a:rPr lang="ko-KR" altLang="en-US" dirty="0"/>
              <a:t> 몸에 부착해서 몸의 균형이 뒤로 </a:t>
            </a:r>
            <a:r>
              <a:rPr lang="ko-KR" altLang="en-US" dirty="0" err="1"/>
              <a:t>쏠렸을경우</a:t>
            </a:r>
            <a:r>
              <a:rPr lang="ko-KR" altLang="en-US" dirty="0"/>
              <a:t> 감속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>
                <a:latin typeface="+mj-ea"/>
              </a:rPr>
              <a:t>1.</a:t>
            </a:r>
            <a:r>
              <a:rPr lang="ko-KR" altLang="en-US" dirty="0">
                <a:latin typeface="+mj-ea"/>
              </a:rPr>
              <a:t> 전동보드 수행계획</a:t>
            </a:r>
          </a:p>
        </p:txBody>
      </p: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2D1B809E-7CBA-4C42-9707-B73255678284}"/>
              </a:ext>
            </a:extLst>
          </p:cNvPr>
          <p:cNvSpPr/>
          <p:nvPr/>
        </p:nvSpPr>
        <p:spPr>
          <a:xfrm>
            <a:off x="1116013" y="1196975"/>
            <a:ext cx="19431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bg1"/>
                </a:solidFill>
              </a:rPr>
              <a:t>전동보드 전원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defRPr lang="ko-KR" altLang="en-US"/>
            </a:pPr>
            <a:r>
              <a:rPr lang="en-US" altLang="ko-KR" dirty="0">
                <a:solidFill>
                  <a:schemeClr val="bg1"/>
                </a:solidFill>
              </a:rPr>
              <a:t>ON</a:t>
            </a:r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DAC4F5-A995-402A-B6CA-81B5BEF8202A}"/>
              </a:ext>
            </a:extLst>
          </p:cNvPr>
          <p:cNvSpPr/>
          <p:nvPr/>
        </p:nvSpPr>
        <p:spPr bwMode="auto">
          <a:xfrm>
            <a:off x="1116013" y="2565400"/>
            <a:ext cx="1943100" cy="86360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bg1"/>
                </a:solidFill>
              </a:rPr>
              <a:t>몸의 기울기 측정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bg1"/>
                </a:solidFill>
              </a:rPr>
              <a:t>안정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불안정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4A733-DF45-4FEE-A02B-946C49731338}"/>
              </a:ext>
            </a:extLst>
          </p:cNvPr>
          <p:cNvSpPr/>
          <p:nvPr/>
        </p:nvSpPr>
        <p:spPr bwMode="auto">
          <a:xfrm>
            <a:off x="1116013" y="1916113"/>
            <a:ext cx="1943100" cy="3603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자이로센서값</a:t>
            </a:r>
            <a:r>
              <a:rPr lang="ko-KR" altLang="en-US" dirty="0">
                <a:solidFill>
                  <a:schemeClr val="bg1"/>
                </a:solidFill>
              </a:rPr>
              <a:t> 수신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673F162-7BC3-4370-8BD5-BC8FD2517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141663"/>
            <a:ext cx="79216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 YES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F07A6AAA-520E-4D78-8544-971C789A7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492375"/>
            <a:ext cx="792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 NO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꺾인 연결선 13">
            <a:extLst>
              <a:ext uri="{FF2B5EF4-FFF2-40B4-BE49-F238E27FC236}">
                <a16:creationId xmlns:a16="http://schemas.microsoft.com/office/drawing/2014/main" id="{E6FB35F6-40C5-4B08-B15F-AD75579F0710}"/>
              </a:ext>
            </a:extLst>
          </p:cNvPr>
          <p:cNvCxnSpPr>
            <a:stCxn id="14" idx="3"/>
          </p:cNvCxnSpPr>
          <p:nvPr/>
        </p:nvCxnSpPr>
        <p:spPr bwMode="auto">
          <a:xfrm flipV="1">
            <a:off x="3059113" y="2133600"/>
            <a:ext cx="720725" cy="863600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56230A9-D53B-4077-B070-80F9D27AB5F4}"/>
              </a:ext>
            </a:extLst>
          </p:cNvPr>
          <p:cNvCxnSpPr/>
          <p:nvPr/>
        </p:nvCxnSpPr>
        <p:spPr bwMode="auto">
          <a:xfrm flipH="1">
            <a:off x="3059113" y="2133600"/>
            <a:ext cx="720725" cy="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4A6ACD-71FD-43A3-B260-472B36C4CFC8}"/>
              </a:ext>
            </a:extLst>
          </p:cNvPr>
          <p:cNvCxnSpPr>
            <a:endCxn id="15" idx="0"/>
          </p:cNvCxnSpPr>
          <p:nvPr/>
        </p:nvCxnSpPr>
        <p:spPr bwMode="auto">
          <a:xfrm>
            <a:off x="2087563" y="1628775"/>
            <a:ext cx="0" cy="28733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B57EC03-3361-4CF2-846B-2F03BFFC1895}"/>
              </a:ext>
            </a:extLst>
          </p:cNvPr>
          <p:cNvCxnSpPr>
            <a:stCxn id="15" idx="2"/>
            <a:endCxn id="14" idx="0"/>
          </p:cNvCxnSpPr>
          <p:nvPr/>
        </p:nvCxnSpPr>
        <p:spPr bwMode="auto">
          <a:xfrm>
            <a:off x="2087563" y="2276475"/>
            <a:ext cx="0" cy="28892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3B407D-61FE-4FD4-AA60-42EE64FEE274}"/>
              </a:ext>
            </a:extLst>
          </p:cNvPr>
          <p:cNvSpPr/>
          <p:nvPr/>
        </p:nvSpPr>
        <p:spPr bwMode="auto">
          <a:xfrm>
            <a:off x="1116013" y="5445125"/>
            <a:ext cx="1943100" cy="3603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chemeClr val="bg1"/>
                </a:solidFill>
              </a:rPr>
              <a:t>모터 가속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415C6E-9445-46C6-B47E-995FBBD5CD5C}"/>
              </a:ext>
            </a:extLst>
          </p:cNvPr>
          <p:cNvSpPr/>
          <p:nvPr/>
        </p:nvSpPr>
        <p:spPr bwMode="auto">
          <a:xfrm>
            <a:off x="1116013" y="3644900"/>
            <a:ext cx="1943100" cy="3603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압력센서값</a:t>
            </a:r>
            <a:r>
              <a:rPr lang="ko-KR" altLang="en-US" dirty="0">
                <a:solidFill>
                  <a:schemeClr val="bg1"/>
                </a:solidFill>
              </a:rPr>
              <a:t> 수신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5AA8E4-7559-4111-8FA9-97FDD80CD10E}"/>
              </a:ext>
            </a:extLst>
          </p:cNvPr>
          <p:cNvCxnSpPr>
            <a:stCxn id="14" idx="2"/>
            <a:endCxn id="26" idx="0"/>
          </p:cNvCxnSpPr>
          <p:nvPr/>
        </p:nvCxnSpPr>
        <p:spPr bwMode="auto">
          <a:xfrm>
            <a:off x="2087563" y="3429000"/>
            <a:ext cx="0" cy="21590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66B3006F-5F92-4306-99B5-26842C1E70C2}"/>
              </a:ext>
            </a:extLst>
          </p:cNvPr>
          <p:cNvSpPr/>
          <p:nvPr/>
        </p:nvSpPr>
        <p:spPr bwMode="auto">
          <a:xfrm>
            <a:off x="1116013" y="4221163"/>
            <a:ext cx="1943100" cy="936625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300" dirty="0" err="1">
                <a:solidFill>
                  <a:schemeClr val="bg1"/>
                </a:solidFill>
              </a:rPr>
              <a:t>압력센서값</a:t>
            </a:r>
            <a:r>
              <a:rPr lang="ko-KR" altLang="en-US" sz="1300" dirty="0">
                <a:solidFill>
                  <a:schemeClr val="bg1"/>
                </a:solidFill>
              </a:rPr>
              <a:t> 측정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bg1"/>
                </a:solidFill>
              </a:rPr>
              <a:t>양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음 의 값</a:t>
            </a:r>
          </a:p>
        </p:txBody>
      </p:sp>
      <p:sp>
        <p:nvSpPr>
          <p:cNvPr id="29" name="TextBox 42">
            <a:extLst>
              <a:ext uri="{FF2B5EF4-FFF2-40B4-BE49-F238E27FC236}">
                <a16:creationId xmlns:a16="http://schemas.microsoft.com/office/drawing/2014/main" id="{5664F179-8E6D-4C7F-A13E-60A917327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013325"/>
            <a:ext cx="792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 YES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43">
            <a:extLst>
              <a:ext uri="{FF2B5EF4-FFF2-40B4-BE49-F238E27FC236}">
                <a16:creationId xmlns:a16="http://schemas.microsoft.com/office/drawing/2014/main" id="{8514AB9C-0DE6-459E-9B72-00D283F32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4221163"/>
            <a:ext cx="792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 NO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19374C-7750-493B-8AB2-853CB70C3192}"/>
              </a:ext>
            </a:extLst>
          </p:cNvPr>
          <p:cNvCxnSpPr>
            <a:stCxn id="26" idx="2"/>
            <a:endCxn id="28" idx="0"/>
          </p:cNvCxnSpPr>
          <p:nvPr/>
        </p:nvCxnSpPr>
        <p:spPr bwMode="auto">
          <a:xfrm>
            <a:off x="2087563" y="4005263"/>
            <a:ext cx="0" cy="21590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꺾인 연결선 45">
            <a:extLst>
              <a:ext uri="{FF2B5EF4-FFF2-40B4-BE49-F238E27FC236}">
                <a16:creationId xmlns:a16="http://schemas.microsoft.com/office/drawing/2014/main" id="{6456AC72-045E-4953-AEF1-4242889B9129}"/>
              </a:ext>
            </a:extLst>
          </p:cNvPr>
          <p:cNvCxnSpPr>
            <a:stCxn id="28" idx="3"/>
          </p:cNvCxnSpPr>
          <p:nvPr/>
        </p:nvCxnSpPr>
        <p:spPr bwMode="auto">
          <a:xfrm flipV="1">
            <a:off x="3059113" y="3860800"/>
            <a:ext cx="720725" cy="82867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CEDBE13-0CDA-4B3F-AB14-55C5210DB8C2}"/>
              </a:ext>
            </a:extLst>
          </p:cNvPr>
          <p:cNvCxnSpPr/>
          <p:nvPr/>
        </p:nvCxnSpPr>
        <p:spPr bwMode="auto">
          <a:xfrm flipH="1">
            <a:off x="3059113" y="3860800"/>
            <a:ext cx="720725" cy="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8EF34BB-9236-4B77-AC0C-2C34337688E2}"/>
              </a:ext>
            </a:extLst>
          </p:cNvPr>
          <p:cNvCxnSpPr>
            <a:stCxn id="28" idx="2"/>
            <a:endCxn id="25" idx="0"/>
          </p:cNvCxnSpPr>
          <p:nvPr/>
        </p:nvCxnSpPr>
        <p:spPr bwMode="auto">
          <a:xfrm>
            <a:off x="2087563" y="5157788"/>
            <a:ext cx="0" cy="287337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꺾인 연결선 52">
            <a:extLst>
              <a:ext uri="{FF2B5EF4-FFF2-40B4-BE49-F238E27FC236}">
                <a16:creationId xmlns:a16="http://schemas.microsoft.com/office/drawing/2014/main" id="{55BCC9F0-969B-46D4-8E73-697E3BD64388}"/>
              </a:ext>
            </a:extLst>
          </p:cNvPr>
          <p:cNvCxnSpPr>
            <a:stCxn id="25" idx="2"/>
          </p:cNvCxnSpPr>
          <p:nvPr/>
        </p:nvCxnSpPr>
        <p:spPr bwMode="auto">
          <a:xfrm rot="5400000" flipH="1" flipV="1">
            <a:off x="737394" y="2475707"/>
            <a:ext cx="4679950" cy="1979612"/>
          </a:xfrm>
          <a:prstGeom prst="bentConnector3">
            <a:avLst>
              <a:gd name="adj1" fmla="val -488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056BE8C9-01A5-4F85-B058-53CE9EA4AA5E}"/>
              </a:ext>
            </a:extLst>
          </p:cNvPr>
          <p:cNvSpPr/>
          <p:nvPr/>
        </p:nvSpPr>
        <p:spPr bwMode="auto">
          <a:xfrm>
            <a:off x="4787900" y="1268413"/>
            <a:ext cx="1944688" cy="865187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300" dirty="0" err="1">
                <a:solidFill>
                  <a:schemeClr val="bg1"/>
                </a:solidFill>
              </a:rPr>
              <a:t>압력센서값</a:t>
            </a:r>
            <a:r>
              <a:rPr lang="ko-KR" altLang="en-US" sz="1300" dirty="0">
                <a:solidFill>
                  <a:schemeClr val="bg1"/>
                </a:solidFill>
              </a:rPr>
              <a:t> 측정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bg1"/>
                </a:solidFill>
              </a:rPr>
              <a:t>양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음 의 값</a:t>
            </a:r>
          </a:p>
        </p:txBody>
      </p:sp>
      <p:cxnSp>
        <p:nvCxnSpPr>
          <p:cNvPr id="37" name="꺾인 연결선 54">
            <a:extLst>
              <a:ext uri="{FF2B5EF4-FFF2-40B4-BE49-F238E27FC236}">
                <a16:creationId xmlns:a16="http://schemas.microsoft.com/office/drawing/2014/main" id="{F298546F-EB14-4B23-A1CA-67FC163C13B1}"/>
              </a:ext>
            </a:extLst>
          </p:cNvPr>
          <p:cNvCxnSpPr/>
          <p:nvPr/>
        </p:nvCxnSpPr>
        <p:spPr bwMode="auto">
          <a:xfrm>
            <a:off x="4067175" y="1125538"/>
            <a:ext cx="1692275" cy="215900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59">
            <a:extLst>
              <a:ext uri="{FF2B5EF4-FFF2-40B4-BE49-F238E27FC236}">
                <a16:creationId xmlns:a16="http://schemas.microsoft.com/office/drawing/2014/main" id="{66CB27C1-7DA4-48FA-B27B-E25CC56B4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844675"/>
            <a:ext cx="792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 YES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60">
            <a:extLst>
              <a:ext uri="{FF2B5EF4-FFF2-40B4-BE49-F238E27FC236}">
                <a16:creationId xmlns:a16="http://schemas.microsoft.com/office/drawing/2014/main" id="{53678426-B397-4C43-AEFB-7F560BC2A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1268413"/>
            <a:ext cx="792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6B4B02-AA01-4FF7-9188-E935F8290A55}"/>
              </a:ext>
            </a:extLst>
          </p:cNvPr>
          <p:cNvSpPr/>
          <p:nvPr/>
        </p:nvSpPr>
        <p:spPr bwMode="auto">
          <a:xfrm>
            <a:off x="4787900" y="2276475"/>
            <a:ext cx="1944688" cy="3603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chemeClr val="bg1"/>
                </a:solidFill>
              </a:rPr>
              <a:t>모터 가속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08869B-F71E-4529-BDB7-46D5ED4F155D}"/>
              </a:ext>
            </a:extLst>
          </p:cNvPr>
          <p:cNvSpPr/>
          <p:nvPr/>
        </p:nvSpPr>
        <p:spPr bwMode="auto">
          <a:xfrm>
            <a:off x="7092950" y="3933825"/>
            <a:ext cx="1943100" cy="3587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chemeClr val="bg1"/>
                </a:solidFill>
              </a:rPr>
              <a:t>모터 감속</a:t>
            </a:r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1FB97-63AC-4066-816C-33F1FBC93D38}"/>
              </a:ext>
            </a:extLst>
          </p:cNvPr>
          <p:cNvSpPr/>
          <p:nvPr/>
        </p:nvSpPr>
        <p:spPr bwMode="auto">
          <a:xfrm>
            <a:off x="4787900" y="2781300"/>
            <a:ext cx="1944688" cy="1008063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bg1"/>
                </a:solidFill>
              </a:rPr>
              <a:t>몸의 기울기 측정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bg1"/>
                </a:solidFill>
              </a:rPr>
              <a:t>안정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불안정</a:t>
            </a:r>
          </a:p>
        </p:txBody>
      </p:sp>
      <p:sp>
        <p:nvSpPr>
          <p:cNvPr id="43" name="TextBox 70">
            <a:extLst>
              <a:ext uri="{FF2B5EF4-FFF2-40B4-BE49-F238E27FC236}">
                <a16:creationId xmlns:a16="http://schemas.microsoft.com/office/drawing/2014/main" id="{CAFB3B7C-68F7-4F14-B553-EFA6943ED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3429000"/>
            <a:ext cx="792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 YES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71">
            <a:extLst>
              <a:ext uri="{FF2B5EF4-FFF2-40B4-BE49-F238E27FC236}">
                <a16:creationId xmlns:a16="http://schemas.microsoft.com/office/drawing/2014/main" id="{4EDD9CF0-637F-4E67-B1DF-F98056F31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2708275"/>
            <a:ext cx="792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 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8B1BD3-4AD8-4F66-9EDA-7A23A863E31B}"/>
              </a:ext>
            </a:extLst>
          </p:cNvPr>
          <p:cNvCxnSpPr>
            <a:stCxn id="36" idx="2"/>
            <a:endCxn id="40" idx="0"/>
          </p:cNvCxnSpPr>
          <p:nvPr/>
        </p:nvCxnSpPr>
        <p:spPr bwMode="auto">
          <a:xfrm>
            <a:off x="5759450" y="2133600"/>
            <a:ext cx="0" cy="14287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A5B9560-FBC4-46FB-9D47-D91DF1B9CA3A}"/>
              </a:ext>
            </a:extLst>
          </p:cNvPr>
          <p:cNvCxnSpPr>
            <a:stCxn id="40" idx="2"/>
            <a:endCxn id="42" idx="0"/>
          </p:cNvCxnSpPr>
          <p:nvPr/>
        </p:nvCxnSpPr>
        <p:spPr bwMode="auto">
          <a:xfrm>
            <a:off x="5759450" y="2636838"/>
            <a:ext cx="0" cy="14446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C76902-9D08-4AAD-903D-6B0B347D89C3}"/>
              </a:ext>
            </a:extLst>
          </p:cNvPr>
          <p:cNvSpPr/>
          <p:nvPr/>
        </p:nvSpPr>
        <p:spPr bwMode="auto">
          <a:xfrm>
            <a:off x="4787900" y="4005263"/>
            <a:ext cx="1944688" cy="3603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chemeClr val="bg1"/>
                </a:solidFill>
              </a:rPr>
              <a:t>모터 가속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C4A2A63-218D-4EE5-A60E-5DB4882CC913}"/>
              </a:ext>
            </a:extLst>
          </p:cNvPr>
          <p:cNvCxnSpPr>
            <a:stCxn id="42" idx="2"/>
            <a:endCxn id="47" idx="0"/>
          </p:cNvCxnSpPr>
          <p:nvPr/>
        </p:nvCxnSpPr>
        <p:spPr bwMode="auto">
          <a:xfrm>
            <a:off x="5759450" y="3789363"/>
            <a:ext cx="0" cy="21590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꺾인 연결선 77">
            <a:extLst>
              <a:ext uri="{FF2B5EF4-FFF2-40B4-BE49-F238E27FC236}">
                <a16:creationId xmlns:a16="http://schemas.microsoft.com/office/drawing/2014/main" id="{B77E81CC-F218-4541-9CBC-FEC0AAC2B389}"/>
              </a:ext>
            </a:extLst>
          </p:cNvPr>
          <p:cNvCxnSpPr>
            <a:stCxn id="36" idx="3"/>
            <a:endCxn id="41" idx="0"/>
          </p:cNvCxnSpPr>
          <p:nvPr/>
        </p:nvCxnSpPr>
        <p:spPr bwMode="auto">
          <a:xfrm>
            <a:off x="6732588" y="1700213"/>
            <a:ext cx="1331912" cy="223361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6D0077-8FA9-4FE2-B0E6-671C58FCFFA7}"/>
              </a:ext>
            </a:extLst>
          </p:cNvPr>
          <p:cNvCxnSpPr>
            <a:stCxn id="42" idx="3"/>
          </p:cNvCxnSpPr>
          <p:nvPr/>
        </p:nvCxnSpPr>
        <p:spPr bwMode="auto">
          <a:xfrm>
            <a:off x="6732588" y="3284538"/>
            <a:ext cx="1295400" cy="0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순서도: 판단 50">
            <a:extLst>
              <a:ext uri="{FF2B5EF4-FFF2-40B4-BE49-F238E27FC236}">
                <a16:creationId xmlns:a16="http://schemas.microsoft.com/office/drawing/2014/main" id="{EBD4ECE5-F2F8-4591-878D-74D98C1FDDF8}"/>
              </a:ext>
            </a:extLst>
          </p:cNvPr>
          <p:cNvSpPr/>
          <p:nvPr/>
        </p:nvSpPr>
        <p:spPr bwMode="auto">
          <a:xfrm>
            <a:off x="4787900" y="4581525"/>
            <a:ext cx="1944688" cy="719138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300" dirty="0" err="1">
                <a:solidFill>
                  <a:schemeClr val="bg1"/>
                </a:solidFill>
              </a:rPr>
              <a:t>압력센서값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= 0</a:t>
            </a:r>
          </a:p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bg1"/>
                </a:solidFill>
              </a:rPr>
              <a:t>지속</a:t>
            </a:r>
            <a:endParaRPr lang="en-US" altLang="ko-KR" sz="1300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81CB344-E60A-49F5-8244-94F6DD115940}"/>
              </a:ext>
            </a:extLst>
          </p:cNvPr>
          <p:cNvCxnSpPr>
            <a:stCxn id="47" idx="2"/>
            <a:endCxn id="51" idx="0"/>
          </p:cNvCxnSpPr>
          <p:nvPr/>
        </p:nvCxnSpPr>
        <p:spPr bwMode="auto">
          <a:xfrm>
            <a:off x="5759450" y="4365625"/>
            <a:ext cx="0" cy="21590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941102-C838-4EA0-9C6A-D91D83F3E4D9}"/>
              </a:ext>
            </a:extLst>
          </p:cNvPr>
          <p:cNvSpPr/>
          <p:nvPr/>
        </p:nvSpPr>
        <p:spPr bwMode="auto">
          <a:xfrm>
            <a:off x="4787900" y="5589588"/>
            <a:ext cx="1944688" cy="36036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chemeClr val="bg1"/>
                </a:solidFill>
              </a:rPr>
              <a:t>모터 </a:t>
            </a:r>
            <a:r>
              <a:rPr lang="ko-KR" altLang="en-US" dirty="0" err="1">
                <a:solidFill>
                  <a:schemeClr val="bg1"/>
                </a:solidFill>
              </a:rPr>
              <a:t>감속후</a:t>
            </a:r>
            <a:r>
              <a:rPr lang="ko-KR" altLang="en-US" dirty="0">
                <a:solidFill>
                  <a:schemeClr val="bg1"/>
                </a:solidFill>
              </a:rPr>
              <a:t> 정지</a:t>
            </a:r>
          </a:p>
        </p:txBody>
      </p:sp>
      <p:sp>
        <p:nvSpPr>
          <p:cNvPr id="54" name="TextBox 128">
            <a:extLst>
              <a:ext uri="{FF2B5EF4-FFF2-40B4-BE49-F238E27FC236}">
                <a16:creationId xmlns:a16="http://schemas.microsoft.com/office/drawing/2014/main" id="{C6037472-1551-446C-9977-C4588E687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5084763"/>
            <a:ext cx="790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 YES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TextBox 129">
            <a:extLst>
              <a:ext uri="{FF2B5EF4-FFF2-40B4-BE49-F238E27FC236}">
                <a16:creationId xmlns:a16="http://schemas.microsoft.com/office/drawing/2014/main" id="{8D0FD55C-5DEB-4630-ACD7-270DF0C10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4437063"/>
            <a:ext cx="792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2"/>
                </a:solidFill>
                <a:latin typeface="Palatino Linotype" panose="0204050205050503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 NO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6" name="꺾인 연결선 125">
            <a:extLst>
              <a:ext uri="{FF2B5EF4-FFF2-40B4-BE49-F238E27FC236}">
                <a16:creationId xmlns:a16="http://schemas.microsoft.com/office/drawing/2014/main" id="{A3582848-B571-4E62-B92F-FFFF2955AE36}"/>
              </a:ext>
            </a:extLst>
          </p:cNvPr>
          <p:cNvCxnSpPr>
            <a:stCxn id="51" idx="1"/>
            <a:endCxn id="36" idx="1"/>
          </p:cNvCxnSpPr>
          <p:nvPr/>
        </p:nvCxnSpPr>
        <p:spPr bwMode="auto">
          <a:xfrm rot="10800000">
            <a:off x="4787900" y="1700213"/>
            <a:ext cx="12700" cy="3241675"/>
          </a:xfrm>
          <a:prstGeom prst="bentConnector3">
            <a:avLst>
              <a:gd name="adj1" fmla="val 248107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FF98DA2-7DD7-4B09-9CD7-135AE40862EF}"/>
              </a:ext>
            </a:extLst>
          </p:cNvPr>
          <p:cNvCxnSpPr>
            <a:stCxn id="51" idx="2"/>
            <a:endCxn id="53" idx="0"/>
          </p:cNvCxnSpPr>
          <p:nvPr/>
        </p:nvCxnSpPr>
        <p:spPr bwMode="auto">
          <a:xfrm>
            <a:off x="5759450" y="5300663"/>
            <a:ext cx="0" cy="28892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꺾인 연결선 138">
            <a:extLst>
              <a:ext uri="{FF2B5EF4-FFF2-40B4-BE49-F238E27FC236}">
                <a16:creationId xmlns:a16="http://schemas.microsoft.com/office/drawing/2014/main" id="{F25DADFA-5D0B-4598-A216-729AE43365C8}"/>
              </a:ext>
            </a:extLst>
          </p:cNvPr>
          <p:cNvCxnSpPr>
            <a:stCxn id="41" idx="2"/>
          </p:cNvCxnSpPr>
          <p:nvPr/>
        </p:nvCxnSpPr>
        <p:spPr bwMode="auto">
          <a:xfrm rot="5400000">
            <a:off x="6786563" y="3230562"/>
            <a:ext cx="215900" cy="233997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2700000" scaled="1"/>
          </a:gra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6086294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>
                <a:latin typeface="+mj-ea"/>
              </a:rPr>
              <a:t>2.</a:t>
            </a:r>
            <a:r>
              <a:rPr lang="ko-KR" altLang="en-US" dirty="0">
                <a:latin typeface="+mj-ea"/>
              </a:rPr>
              <a:t> 전동보드 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9ED54-E4F4-4750-9EE0-50D90910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81" y="1898884"/>
            <a:ext cx="4298445" cy="3223834"/>
          </a:xfrm>
          <a:prstGeom prst="rect">
            <a:avLst/>
          </a:prstGeom>
        </p:spPr>
      </p:pic>
      <p:pic>
        <p:nvPicPr>
          <p:cNvPr id="10" name="그림 2">
            <a:extLst>
              <a:ext uri="{FF2B5EF4-FFF2-40B4-BE49-F238E27FC236}">
                <a16:creationId xmlns:a16="http://schemas.microsoft.com/office/drawing/2014/main" id="{E63A7875-6DC0-446B-8992-E71F840E6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93" y="1898884"/>
            <a:ext cx="4001400" cy="322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6D7CF1-6936-4998-9D96-5854559AE9BC}"/>
              </a:ext>
            </a:extLst>
          </p:cNvPr>
          <p:cNvSpPr txBox="1"/>
          <p:nvPr/>
        </p:nvSpPr>
        <p:spPr>
          <a:xfrm>
            <a:off x="565693" y="5309755"/>
            <a:ext cx="382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압력센서부분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35880-D405-4DEA-B890-2C2A761DD5BA}"/>
              </a:ext>
            </a:extLst>
          </p:cNvPr>
          <p:cNvSpPr txBox="1"/>
          <p:nvPr/>
        </p:nvSpPr>
        <p:spPr>
          <a:xfrm>
            <a:off x="5856034" y="5309755"/>
            <a:ext cx="382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자이로센서부분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64359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>
                <a:latin typeface="+mj-ea"/>
              </a:rPr>
              <a:t>2.</a:t>
            </a:r>
            <a:r>
              <a:rPr lang="ko-KR" altLang="en-US" dirty="0">
                <a:latin typeface="+mj-ea"/>
              </a:rPr>
              <a:t> 전동보드 진행상황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6352118-EDAB-4A0D-B3B8-92750765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29" y="574675"/>
            <a:ext cx="4091420" cy="54552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A9C6C61-0A74-4849-A097-DA8D26D3F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82" y="1867922"/>
            <a:ext cx="2982985" cy="397731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E2B28F3-F415-478A-8EA1-7A7D00341992}"/>
              </a:ext>
            </a:extLst>
          </p:cNvPr>
          <p:cNvSpPr txBox="1"/>
          <p:nvPr/>
        </p:nvSpPr>
        <p:spPr>
          <a:xfrm>
            <a:off x="825282" y="5845236"/>
            <a:ext cx="264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가로</a:t>
            </a:r>
            <a:r>
              <a:rPr lang="en-US" altLang="ko-KR" dirty="0"/>
              <a:t>15cm x </a:t>
            </a:r>
            <a:r>
              <a:rPr lang="ko-KR" altLang="en-US" dirty="0"/>
              <a:t>세로</a:t>
            </a:r>
            <a:r>
              <a:rPr lang="en-US" altLang="ko-KR" dirty="0"/>
              <a:t>32cm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88173A-1A34-48CE-8126-72E8B15AFBCE}"/>
              </a:ext>
            </a:extLst>
          </p:cNvPr>
          <p:cNvSpPr txBox="1"/>
          <p:nvPr/>
        </p:nvSpPr>
        <p:spPr>
          <a:xfrm>
            <a:off x="955964" y="1226127"/>
            <a:ext cx="268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포맥스</a:t>
            </a:r>
            <a:r>
              <a:rPr lang="ko-KR" altLang="en-US" dirty="0"/>
              <a:t> </a:t>
            </a:r>
            <a:r>
              <a:rPr lang="en-US" altLang="ko-KR" dirty="0"/>
              <a:t>3t</a:t>
            </a:r>
            <a:r>
              <a:rPr lang="ko-KR" altLang="en-US" dirty="0"/>
              <a:t>사용</a:t>
            </a: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66B13836-C9E4-4950-A6ED-21517244EE05}"/>
              </a:ext>
            </a:extLst>
          </p:cNvPr>
          <p:cNvSpPr/>
          <p:nvPr/>
        </p:nvSpPr>
        <p:spPr>
          <a:xfrm>
            <a:off x="4197927" y="2847109"/>
            <a:ext cx="1517073" cy="1101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>
                <a:latin typeface="+mj-ea"/>
              </a:rPr>
              <a:t>2.</a:t>
            </a:r>
            <a:r>
              <a:rPr lang="ko-KR" altLang="en-US" dirty="0">
                <a:latin typeface="+mj-ea"/>
              </a:rPr>
              <a:t> 전동보드 진행상황</a:t>
            </a: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id="{7A67EE09-9FED-4BEA-B7E1-1E6D1C1DE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54" y="1116013"/>
            <a:ext cx="6132945" cy="459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11044-9E75-48D5-A9D2-A7BE8DD092EB}"/>
              </a:ext>
            </a:extLst>
          </p:cNvPr>
          <p:cNvSpPr txBox="1"/>
          <p:nvPr/>
        </p:nvSpPr>
        <p:spPr>
          <a:xfrm>
            <a:off x="1880754" y="5869356"/>
            <a:ext cx="382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내부배치예정도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3130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시연영상</a:t>
            </a:r>
          </a:p>
        </p:txBody>
      </p:sp>
      <p:pic>
        <p:nvPicPr>
          <p:cNvPr id="8" name="평지.wmv">
            <a:hlinkClick r:id="" action="ppaction://media"/>
            <a:extLst>
              <a:ext uri="{FF2B5EF4-FFF2-40B4-BE49-F238E27FC236}">
                <a16:creationId xmlns:a16="http://schemas.microsoft.com/office/drawing/2014/main" id="{DB37E4C3-D15D-43AF-94AE-E702773AE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943" y="1587061"/>
            <a:ext cx="7271134" cy="3363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7069EA-341D-43D0-A366-2B34D8CAEB56}"/>
              </a:ext>
            </a:extLst>
          </p:cNvPr>
          <p:cNvSpPr txBox="1"/>
          <p:nvPr/>
        </p:nvSpPr>
        <p:spPr>
          <a:xfrm>
            <a:off x="3836276" y="5291223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평지주행</a:t>
            </a:r>
          </a:p>
        </p:txBody>
      </p:sp>
    </p:spTree>
    <p:extLst>
      <p:ext uri="{BB962C8B-B14F-4D97-AF65-F5344CB8AC3E}">
        <p14:creationId xmlns:p14="http://schemas.microsoft.com/office/powerpoint/2010/main" val="47454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시연영상</a:t>
            </a:r>
          </a:p>
        </p:txBody>
      </p:sp>
      <p:pic>
        <p:nvPicPr>
          <p:cNvPr id="5" name="경사로.wmv">
            <a:hlinkClick r:id="" action="ppaction://media"/>
            <a:extLst>
              <a:ext uri="{FF2B5EF4-FFF2-40B4-BE49-F238E27FC236}">
                <a16:creationId xmlns:a16="http://schemas.microsoft.com/office/drawing/2014/main" id="{97B61110-BF88-4004-B018-AD7C0B5464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353090" y="587357"/>
            <a:ext cx="4395777" cy="5318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63729E-179D-4D5B-B9A8-580B84292250}"/>
              </a:ext>
            </a:extLst>
          </p:cNvPr>
          <p:cNvSpPr txBox="1"/>
          <p:nvPr/>
        </p:nvSpPr>
        <p:spPr>
          <a:xfrm>
            <a:off x="3757449" y="5955580"/>
            <a:ext cx="18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</a:t>
            </a:r>
            <a:r>
              <a:rPr lang="ko-KR" altLang="en-US" dirty="0"/>
              <a:t>경사로주행</a:t>
            </a:r>
          </a:p>
        </p:txBody>
      </p:sp>
    </p:spTree>
    <p:extLst>
      <p:ext uri="{BB962C8B-B14F-4D97-AF65-F5344CB8AC3E}">
        <p14:creationId xmlns:p14="http://schemas.microsoft.com/office/powerpoint/2010/main" val="1112224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Helvetica75"/>
        <a:ea typeface="Yoon 윤고딕 550_TT"/>
        <a:cs typeface=""/>
      </a:majorFont>
      <a:minorFont>
        <a:latin typeface="Cambria"/>
        <a:ea typeface="-윤고딕3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163</Words>
  <Application>Microsoft Office PowerPoint</Application>
  <PresentationFormat>사용자 지정</PresentationFormat>
  <Paragraphs>56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Helvetica75</vt:lpstr>
      <vt:lpstr>Yoon 윤고딕 550_TT</vt:lpstr>
      <vt:lpstr>굴림</vt:lpstr>
      <vt:lpstr>-윤고딕320</vt:lpstr>
      <vt:lpstr>Arial</vt:lpstr>
      <vt:lpstr>Cambria</vt:lpstr>
      <vt:lpstr>Palatino Linotype</vt:lpstr>
      <vt:lpstr>Office 테마</vt:lpstr>
      <vt:lpstr>보드GO팀 결과보고서 </vt:lpstr>
      <vt:lpstr>INDEX</vt:lpstr>
      <vt:lpstr>1. 전동보드 수행계획</vt:lpstr>
      <vt:lpstr>1. 전동보드 수행계획</vt:lpstr>
      <vt:lpstr>2. 전동보드 진행상황</vt:lpstr>
      <vt:lpstr>2. 전동보드 진행상황</vt:lpstr>
      <vt:lpstr>2. 전동보드 진행상황</vt:lpstr>
      <vt:lpstr>3.시연영상</vt:lpstr>
      <vt:lpstr>3.시연영상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woo</cp:lastModifiedBy>
  <cp:revision>45</cp:revision>
  <dcterms:created xsi:type="dcterms:W3CDTF">2015-09-21T05:11:31Z</dcterms:created>
  <dcterms:modified xsi:type="dcterms:W3CDTF">2017-06-21T04:30:14Z</dcterms:modified>
</cp:coreProperties>
</file>